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1" r:id="rId2"/>
    <p:sldId id="267" r:id="rId3"/>
    <p:sldId id="272" r:id="rId4"/>
    <p:sldId id="273" r:id="rId5"/>
    <p:sldId id="274" r:id="rId6"/>
    <p:sldId id="280" r:id="rId7"/>
    <p:sldId id="275" r:id="rId8"/>
    <p:sldId id="276" r:id="rId9"/>
    <p:sldId id="277" r:id="rId10"/>
    <p:sldId id="279" r:id="rId11"/>
    <p:sldId id="269" r:id="rId12"/>
  </p:sldIdLst>
  <p:sldSz cx="9144000" cy="5143500" type="screen16x9"/>
  <p:notesSz cx="6797675" cy="9926638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serrat" panose="00000500000000000000" pitchFamily="2" charset="0"/>
      <p:regular r:id="rId19"/>
      <p:bold r:id="rId20"/>
      <p:italic r:id="rId21"/>
      <p:boldItalic r:id="rId22"/>
    </p:embeddedFont>
    <p:embeddedFont>
      <p:font typeface="Montserrat ExtraBold" panose="00000900000000000000" pitchFamily="2" charset="0"/>
      <p:bold r:id="rId23"/>
      <p:boldItalic r:id="rId24"/>
    </p:embeddedFont>
    <p:embeddedFont>
      <p:font typeface="Montserrat Light" panose="00000400000000000000" pitchFamily="2" charset="0"/>
      <p:regular r:id="rId25"/>
      <p:italic r:id="rId26"/>
    </p:embeddedFont>
    <p:embeddedFont>
      <p:font typeface="Montserrat Medium" panose="00000600000000000000" pitchFamily="2" charset="0"/>
      <p:regular r:id="rId27"/>
      <p:italic r:id="rId28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0" autoAdjust="0"/>
    <p:restoredTop sz="94616" autoAdjust="0"/>
  </p:normalViewPr>
  <p:slideViewPr>
    <p:cSldViewPr>
      <p:cViewPr varScale="1">
        <p:scale>
          <a:sx n="107" d="100"/>
          <a:sy n="107" d="100"/>
        </p:scale>
        <p:origin x="893" y="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A3A65-8597-41BE-BC33-2203043A9C1E}" type="datetimeFigureOut">
              <a:rPr lang="it-IT" smtClean="0"/>
              <a:t>06/03/2020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F7D85-2E29-4B80-81B1-2CB98CCD45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00706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36816-CF65-4C21-A19B-5B7DF1D14897}" type="datetimeFigureOut">
              <a:rPr lang="it-IT" smtClean="0"/>
              <a:t>06/03/2020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2AEA5-3271-4353-8352-C19BEE50C7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5637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DEAC-AAC7-416B-B021-628363537496}" type="datetime1">
              <a:rPr lang="it-IT" smtClean="0"/>
              <a:t>06/03/2020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7484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6B59-315A-4C76-AEB8-E6C66CD62EBA}" type="datetime1">
              <a:rPr lang="it-IT" smtClean="0"/>
              <a:t>06/03/2020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8693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3881-5184-4095-A499-AF6198145AEA}" type="datetime1">
              <a:rPr lang="it-IT" smtClean="0"/>
              <a:t>06/03/2020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972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76456" y="4803998"/>
            <a:ext cx="467544" cy="273844"/>
          </a:xfrm>
        </p:spPr>
        <p:txBody>
          <a:bodyPr/>
          <a:lstStyle>
            <a:lvl1pPr algn="l">
              <a:defRPr sz="900" baseline="0">
                <a:solidFill>
                  <a:schemeClr val="bg1">
                    <a:lumMod val="50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A111F5CB-D4ED-460F-A050-4DB5EF80D838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7" name="Picture 3" descr="\\Mac\Home\Desktop\beuta_blu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727" y="4857704"/>
            <a:ext cx="178297" cy="1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 userDrawn="1"/>
        </p:nvCxnSpPr>
        <p:spPr>
          <a:xfrm flipV="1">
            <a:off x="8681448" y="4845912"/>
            <a:ext cx="0" cy="174110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588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193A4-871E-4FCD-A771-1BCBF08FC864}" type="datetime1">
              <a:rPr lang="it-IT" smtClean="0"/>
              <a:t>06/03/2020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807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7349-516D-4000-A5DD-8664639588A9}" type="datetime1">
              <a:rPr lang="it-IT" smtClean="0"/>
              <a:t>06/03/2020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6735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83AD-8C6C-45FD-8B89-3F9BED93DA1C}" type="datetime1">
              <a:rPr lang="it-IT" smtClean="0"/>
              <a:t>06/03/2020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2233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E0BA-2D5A-4303-B9EB-8DDC8EAB9C70}" type="datetime1">
              <a:rPr lang="it-IT" smtClean="0"/>
              <a:t>06/03/2020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5144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7337-4120-46BA-9A65-5AAB1D569FB9}" type="datetime1">
              <a:rPr lang="it-IT" smtClean="0"/>
              <a:t>06/03/2020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0278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2DA8-2DEA-4445-BD4B-0700356613E5}" type="datetime1">
              <a:rPr lang="it-IT" smtClean="0"/>
              <a:t>06/03/2020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5106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B33A-EE2A-4C3E-8E7E-CE7ADB570C43}" type="datetime1">
              <a:rPr lang="it-IT" smtClean="0"/>
              <a:t>06/03/2020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8762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88BDF-1A6C-4FA2-9704-A0F8AE79C082}" type="datetime1">
              <a:rPr lang="it-IT" smtClean="0"/>
              <a:t>06/03/2020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dgdsg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1F5CB-D4ED-460F-A050-4DB5EF80D8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936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0" y="0"/>
            <a:ext cx="9144000" cy="47577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33667" r="58667" b="36167"/>
          <a:stretch/>
        </p:blipFill>
        <p:spPr bwMode="auto">
          <a:xfrm>
            <a:off x="3941676" y="1203598"/>
            <a:ext cx="1368152" cy="41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2573524" y="1779662"/>
            <a:ext cx="410445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0" y="185167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70C0"/>
                </a:solidFill>
                <a:latin typeface="Montserrat ExtraBold" panose="00000900000000000000" pitchFamily="2" charset="0"/>
              </a:rPr>
              <a:t>The </a:t>
            </a:r>
            <a:r>
              <a:rPr lang="it-IT" sz="2400" dirty="0" err="1">
                <a:solidFill>
                  <a:srgbClr val="0070C0"/>
                </a:solidFill>
                <a:latin typeface="Montserrat ExtraBold" panose="00000900000000000000" pitchFamily="2" charset="0"/>
              </a:rPr>
              <a:t>Strength</a:t>
            </a:r>
            <a:r>
              <a:rPr lang="it-I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ExtraBold" panose="00000900000000000000" pitchFamily="2" charset="0"/>
              </a:rPr>
              <a:t> of the Group</a:t>
            </a:r>
          </a:p>
          <a:p>
            <a:pPr algn="ctr"/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since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 80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years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we’ve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been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constructing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 the World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0" y="4371950"/>
            <a:ext cx="9144000" cy="7715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21704" y="3579862"/>
            <a:ext cx="9036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>
                <a:solidFill>
                  <a:srgbClr val="0070C0"/>
                </a:solidFill>
                <a:latin typeface="Montserrat Light" panose="00000400000000000000" pitchFamily="2" charset="0"/>
              </a:rPr>
              <a:t>all</a:t>
            </a:r>
            <a:r>
              <a:rPr lang="it-IT" sz="1200" b="1" dirty="0">
                <a:solidFill>
                  <a:srgbClr val="0070C0"/>
                </a:solidFill>
                <a:latin typeface="Montserrat Light" panose="00000400000000000000" pitchFamily="2" charset="0"/>
              </a:rPr>
              <a:t> over the </a:t>
            </a:r>
            <a:r>
              <a:rPr lang="it-IT" sz="1200" b="1" dirty="0">
                <a:solidFill>
                  <a:srgbClr val="0070C0"/>
                </a:solidFill>
                <a:latin typeface="Montserrat ExtraBold" panose="00000900000000000000" pitchFamily="2" charset="0"/>
              </a:rPr>
              <a:t>world</a:t>
            </a:r>
            <a:r>
              <a:rPr lang="it-IT" sz="1200" b="1" dirty="0">
                <a:solidFill>
                  <a:srgbClr val="0070C0"/>
                </a:solidFill>
                <a:latin typeface="Montserrat Light" panose="00000400000000000000" pitchFamily="2" charset="0"/>
              </a:rPr>
              <a:t>, </a:t>
            </a:r>
            <a:r>
              <a:rPr lang="it-IT" sz="1200" b="1" dirty="0" err="1">
                <a:solidFill>
                  <a:srgbClr val="0070C0"/>
                </a:solidFill>
                <a:latin typeface="Montserrat Light" panose="00000400000000000000" pitchFamily="2" charset="0"/>
              </a:rPr>
              <a:t>every</a:t>
            </a:r>
            <a:r>
              <a:rPr lang="it-IT" sz="1200" b="1" dirty="0">
                <a:solidFill>
                  <a:srgbClr val="0070C0"/>
                </a:solidFill>
                <a:latin typeface="Montserrat Light" panose="00000400000000000000" pitchFamily="2" charset="0"/>
              </a:rPr>
              <a:t> </a:t>
            </a:r>
            <a:r>
              <a:rPr lang="it-IT" sz="1200" b="1" dirty="0" err="1">
                <a:solidFill>
                  <a:srgbClr val="0070C0"/>
                </a:solidFill>
                <a:latin typeface="Montserrat ExtraBold" panose="00000900000000000000" pitchFamily="2" charset="0"/>
              </a:rPr>
              <a:t>day</a:t>
            </a:r>
            <a:r>
              <a:rPr lang="it-IT" sz="1200" b="1" dirty="0">
                <a:solidFill>
                  <a:srgbClr val="0070C0"/>
                </a:solidFill>
                <a:latin typeface="Montserrat Light" panose="00000400000000000000" pitchFamily="2" charset="0"/>
              </a:rPr>
              <a:t>,</a:t>
            </a:r>
            <a:r>
              <a:rPr lang="it-IT" sz="1200" b="1" dirty="0">
                <a:solidFill>
                  <a:srgbClr val="0070C0"/>
                </a:solidFill>
                <a:latin typeface="Montserrat ExtraBold" panose="00000900000000000000" pitchFamily="2" charset="0"/>
              </a:rPr>
              <a:t> </a:t>
            </a:r>
            <a:r>
              <a:rPr lang="it-IT" sz="1200" b="1" dirty="0" err="1">
                <a:solidFill>
                  <a:srgbClr val="0070C0"/>
                </a:solidFill>
                <a:latin typeface="Montserrat Light" panose="00000400000000000000" pitchFamily="2" charset="0"/>
              </a:rPr>
              <a:t>construction</a:t>
            </a:r>
            <a:r>
              <a:rPr lang="it-IT" sz="1200" b="1" dirty="0">
                <a:solidFill>
                  <a:srgbClr val="0070C0"/>
                </a:solidFill>
                <a:latin typeface="Montserrat Light" panose="00000400000000000000" pitchFamily="2" charset="0"/>
              </a:rPr>
              <a:t> </a:t>
            </a:r>
            <a:r>
              <a:rPr lang="it-IT" sz="1200" b="1" dirty="0" err="1">
                <a:solidFill>
                  <a:srgbClr val="0070C0"/>
                </a:solidFill>
                <a:latin typeface="Montserrat Light" panose="00000400000000000000" pitchFamily="2" charset="0"/>
              </a:rPr>
              <a:t>sites</a:t>
            </a:r>
            <a:r>
              <a:rPr lang="it-IT" sz="1200" b="1" dirty="0">
                <a:solidFill>
                  <a:srgbClr val="0070C0"/>
                </a:solidFill>
                <a:latin typeface="Montserrat Light" panose="00000400000000000000" pitchFamily="2" charset="0"/>
              </a:rPr>
              <a:t> can </a:t>
            </a:r>
            <a:r>
              <a:rPr lang="it-IT" sz="1200" b="1" dirty="0" err="1">
                <a:solidFill>
                  <a:srgbClr val="0070C0"/>
                </a:solidFill>
                <a:latin typeface="Montserrat Light" panose="00000400000000000000" pitchFamily="2" charset="0"/>
              </a:rPr>
              <a:t>rely</a:t>
            </a:r>
            <a:r>
              <a:rPr lang="it-IT" sz="1200" b="1" dirty="0">
                <a:solidFill>
                  <a:srgbClr val="0070C0"/>
                </a:solidFill>
                <a:latin typeface="Montserrat Light" panose="00000400000000000000" pitchFamily="2" charset="0"/>
              </a:rPr>
              <a:t> on </a:t>
            </a:r>
            <a:r>
              <a:rPr lang="it-IT" sz="1200" b="1" dirty="0">
                <a:solidFill>
                  <a:srgbClr val="0070C0"/>
                </a:solidFill>
                <a:latin typeface="Montserrat ExtraBold" panose="00000900000000000000" pitchFamily="2" charset="0"/>
              </a:rPr>
              <a:t>Mapei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43160" y="4619225"/>
            <a:ext cx="90364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b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January</a:t>
            </a:r>
            <a:r>
              <a:rPr lang="it-IT" sz="8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 2018</a:t>
            </a:r>
            <a:endParaRPr lang="it-IT" sz="800" b="1" dirty="0">
              <a:solidFill>
                <a:schemeClr val="bg1"/>
              </a:solidFill>
              <a:latin typeface="Montserrat ExtraBold" panose="00000900000000000000" pitchFamily="2" charset="0"/>
            </a:endParaRPr>
          </a:p>
        </p:txBody>
      </p:sp>
      <p:pic>
        <p:nvPicPr>
          <p:cNvPr id="1027" name="Picture 3" descr="\\Mac\Home\Desktop\cubi per presentazione-01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6"/>
          <a:stretch/>
        </p:blipFill>
        <p:spPr bwMode="auto">
          <a:xfrm flipH="1">
            <a:off x="7596336" y="2503022"/>
            <a:ext cx="1559666" cy="224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\\Mac\Home\Desktop\cubi per presentazione-01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6" b="16946"/>
          <a:stretch/>
        </p:blipFill>
        <p:spPr bwMode="auto">
          <a:xfrm rot="10800000" flipH="1">
            <a:off x="-12002" y="-1"/>
            <a:ext cx="1559666" cy="18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269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10</a:t>
            </a:fld>
            <a:endParaRPr lang="it-IT"/>
          </a:p>
        </p:txBody>
      </p:sp>
      <p:cxnSp>
        <p:nvCxnSpPr>
          <p:cNvPr id="3" name="Connettore 1 2"/>
          <p:cNvCxnSpPr/>
          <p:nvPr/>
        </p:nvCxnSpPr>
        <p:spPr>
          <a:xfrm>
            <a:off x="-36512" y="184666"/>
            <a:ext cx="4104456" cy="0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0" y="184666"/>
            <a:ext cx="616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  <a:latin typeface="Montserrat ExtraBold" panose="00000900000000000000" pitchFamily="2" charset="0"/>
              </a:rPr>
              <a:t>The World of Mapei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068589" y="1182335"/>
            <a:ext cx="296790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  <a:latin typeface="Montserrat" panose="00000500000000000000" pitchFamily="50" charset="0"/>
              </a:rPr>
              <a:t>83 Plants</a:t>
            </a:r>
          </a:p>
          <a:p>
            <a:r>
              <a:rPr lang="it-IT" sz="14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</a:rPr>
              <a:t>in 5 </a:t>
            </a:r>
            <a:r>
              <a:rPr lang="it-IT" sz="1400" b="1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</a:rPr>
              <a:t>continents</a:t>
            </a:r>
            <a:endParaRPr lang="it-IT" sz="1400" b="1" dirty="0">
              <a:solidFill>
                <a:schemeClr val="bg1">
                  <a:lumMod val="65000"/>
                </a:schemeClr>
              </a:solidFill>
              <a:latin typeface="Montserrat" panose="00000500000000000000" pitchFamily="50" charset="0"/>
            </a:endParaRPr>
          </a:p>
          <a:p>
            <a:r>
              <a:rPr lang="it-IT" sz="14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</a:rPr>
              <a:t>in 36 countries</a:t>
            </a:r>
          </a:p>
          <a:p>
            <a:endParaRPr lang="it-IT" sz="1400" b="1" dirty="0">
              <a:solidFill>
                <a:srgbClr val="0070C0"/>
              </a:solidFill>
              <a:latin typeface="Montserrat" panose="00000500000000000000" pitchFamily="50" charset="0"/>
            </a:endParaRPr>
          </a:p>
          <a:p>
            <a:r>
              <a:rPr lang="it-IT" b="1" dirty="0">
                <a:solidFill>
                  <a:srgbClr val="0070C0"/>
                </a:solidFill>
                <a:latin typeface="Montserrat" panose="00000500000000000000" pitchFamily="50" charset="0"/>
              </a:rPr>
              <a:t>90 </a:t>
            </a:r>
            <a:r>
              <a:rPr lang="it-IT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Subsidiaries</a:t>
            </a:r>
            <a:endParaRPr lang="it-IT" b="1" dirty="0">
              <a:solidFill>
                <a:srgbClr val="0070C0"/>
              </a:solidFill>
              <a:latin typeface="Montserrat" panose="00000500000000000000" pitchFamily="50" charset="0"/>
            </a:endParaRPr>
          </a:p>
          <a:p>
            <a:r>
              <a:rPr lang="it-IT" sz="14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</a:rPr>
              <a:t>in 5 </a:t>
            </a:r>
            <a:r>
              <a:rPr lang="it-IT" sz="1400" b="1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</a:rPr>
              <a:t>continents</a:t>
            </a:r>
            <a:endParaRPr lang="it-IT" sz="1400" b="1" dirty="0">
              <a:solidFill>
                <a:schemeClr val="bg1">
                  <a:lumMod val="65000"/>
                </a:schemeClr>
              </a:solidFill>
              <a:latin typeface="Montserrat" panose="00000500000000000000" pitchFamily="50" charset="0"/>
            </a:endParaRPr>
          </a:p>
          <a:p>
            <a:r>
              <a:rPr lang="it-IT" sz="14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</a:rPr>
              <a:t>in 57 countries</a:t>
            </a:r>
            <a:endParaRPr lang="it-IT" sz="1400" dirty="0">
              <a:solidFill>
                <a:schemeClr val="bg1">
                  <a:lumMod val="65000"/>
                </a:schemeClr>
              </a:solidFill>
              <a:latin typeface="Montserrat" panose="00000500000000000000" pitchFamily="50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" t="23535" r="88426" b="56928"/>
          <a:stretch/>
        </p:blipFill>
        <p:spPr bwMode="auto">
          <a:xfrm>
            <a:off x="8038904" y="2114528"/>
            <a:ext cx="765989" cy="64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18290" r="85577" b="60995"/>
          <a:stretch/>
        </p:blipFill>
        <p:spPr bwMode="auto">
          <a:xfrm>
            <a:off x="8101106" y="1182335"/>
            <a:ext cx="703787" cy="58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B4C2CF5-B3AE-4FB9-B69A-D0F85D7006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" y="561043"/>
            <a:ext cx="5994060" cy="407895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29C706A-F0A5-45C1-9632-142E660EB208}"/>
              </a:ext>
            </a:extLst>
          </p:cNvPr>
          <p:cNvSpPr txBox="1"/>
          <p:nvPr/>
        </p:nvSpPr>
        <p:spPr>
          <a:xfrm>
            <a:off x="-18256" y="-20538"/>
            <a:ext cx="2790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70C0"/>
                </a:solidFill>
                <a:latin typeface="Montserrat" panose="00000500000000000000" pitchFamily="2" charset="0"/>
              </a:rPr>
              <a:t>The </a:t>
            </a:r>
            <a:r>
              <a:rPr lang="it-IT" sz="900" b="1" dirty="0" err="1">
                <a:solidFill>
                  <a:srgbClr val="0070C0"/>
                </a:solidFill>
                <a:latin typeface="Montserrat" panose="00000500000000000000" pitchFamily="2" charset="0"/>
              </a:rPr>
              <a:t>Strength</a:t>
            </a:r>
            <a:r>
              <a:rPr lang="it-IT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 of the Group</a:t>
            </a:r>
          </a:p>
        </p:txBody>
      </p:sp>
    </p:spTree>
    <p:extLst>
      <p:ext uri="{BB962C8B-B14F-4D97-AF65-F5344CB8AC3E}">
        <p14:creationId xmlns:p14="http://schemas.microsoft.com/office/powerpoint/2010/main" val="1581687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0" y="0"/>
            <a:ext cx="9144000" cy="47577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Picture 3" descr="\\Mac\Home\Desktop\cubi per presentazione-01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6"/>
          <a:stretch/>
        </p:blipFill>
        <p:spPr bwMode="auto">
          <a:xfrm flipH="1">
            <a:off x="7596336" y="2503022"/>
            <a:ext cx="1559666" cy="224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\\Mac\Home\Desktop\cubi per presentazione-01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6" b="16946"/>
          <a:stretch/>
        </p:blipFill>
        <p:spPr bwMode="auto">
          <a:xfrm rot="10800000" flipH="1">
            <a:off x="-12002" y="-1"/>
            <a:ext cx="1559666" cy="18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11</a:t>
            </a:fld>
            <a:endParaRPr lang="it-IT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33667" r="58667" b="36167"/>
          <a:stretch/>
        </p:blipFill>
        <p:spPr bwMode="auto">
          <a:xfrm>
            <a:off x="3941676" y="1203598"/>
            <a:ext cx="1368152" cy="41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ttore 1 6"/>
          <p:cNvCxnSpPr/>
          <p:nvPr/>
        </p:nvCxnSpPr>
        <p:spPr>
          <a:xfrm>
            <a:off x="2573524" y="1779662"/>
            <a:ext cx="410445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0" y="185167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solidFill>
                  <a:srgbClr val="0070C0"/>
                </a:solidFill>
                <a:latin typeface="Montserrat ExtraBold" panose="00000900000000000000" pitchFamily="2" charset="0"/>
              </a:rPr>
              <a:t>Thank</a:t>
            </a:r>
            <a:r>
              <a:rPr lang="it-IT" sz="2400" dirty="0">
                <a:solidFill>
                  <a:srgbClr val="0070C0"/>
                </a:solidFill>
                <a:latin typeface="Montserrat ExtraBold" panose="00000900000000000000" pitchFamily="2" charset="0"/>
              </a:rPr>
              <a:t> </a:t>
            </a:r>
            <a:r>
              <a:rPr lang="it-IT" sz="2400" dirty="0" err="1">
                <a:solidFill>
                  <a:srgbClr val="0070C0"/>
                </a:solidFill>
                <a:latin typeface="Montserrat ExtraBold" panose="00000900000000000000" pitchFamily="2" charset="0"/>
              </a:rPr>
              <a:t>you</a:t>
            </a:r>
            <a:endParaRPr lang="it-IT" sz="2400" dirty="0">
              <a:solidFill>
                <a:srgbClr val="0070C0"/>
              </a:solidFill>
              <a:latin typeface="Montserrat ExtraBold" panose="00000900000000000000" pitchFamily="2" charset="0"/>
            </a:endParaRPr>
          </a:p>
          <a:p>
            <a:pPr algn="ctr"/>
            <a:r>
              <a:rPr lang="it-IT" sz="15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for </a:t>
            </a:r>
            <a:r>
              <a:rPr lang="it-IT" sz="15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your</a:t>
            </a:r>
            <a:r>
              <a:rPr lang="it-IT" sz="15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it-IT" sz="15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attention</a:t>
            </a:r>
            <a:endParaRPr lang="it-IT" sz="15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0" y="4371950"/>
            <a:ext cx="9144000" cy="7715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21704" y="3579862"/>
            <a:ext cx="9036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70C0"/>
                </a:solidFill>
                <a:latin typeface="Montserrat ExtraBold" panose="00000900000000000000" pitchFamily="2" charset="0"/>
              </a:rPr>
              <a:t>www.mapei.com</a:t>
            </a:r>
          </a:p>
        </p:txBody>
      </p:sp>
    </p:spTree>
    <p:extLst>
      <p:ext uri="{BB962C8B-B14F-4D97-AF65-F5344CB8AC3E}">
        <p14:creationId xmlns:p14="http://schemas.microsoft.com/office/powerpoint/2010/main" val="925226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7" t="37778" r="5556" b="40445"/>
          <a:stretch/>
        </p:blipFill>
        <p:spPr bwMode="auto">
          <a:xfrm>
            <a:off x="467544" y="2427734"/>
            <a:ext cx="8055327" cy="13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2</a:t>
            </a:fld>
            <a:endParaRPr lang="it-IT"/>
          </a:p>
        </p:txBody>
      </p:sp>
      <p:cxnSp>
        <p:nvCxnSpPr>
          <p:cNvPr id="3" name="Connettore 1 2"/>
          <p:cNvCxnSpPr/>
          <p:nvPr/>
        </p:nvCxnSpPr>
        <p:spPr>
          <a:xfrm>
            <a:off x="-36512" y="184666"/>
            <a:ext cx="4104456" cy="0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0" y="184666"/>
            <a:ext cx="616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  <a:latin typeface="Montserrat ExtraBold" panose="00000900000000000000" pitchFamily="2" charset="0"/>
              </a:rPr>
              <a:t>Mapei </a:t>
            </a:r>
            <a:r>
              <a:rPr lang="it-IT" dirty="0" err="1">
                <a:solidFill>
                  <a:srgbClr val="0070C0"/>
                </a:solidFill>
                <a:latin typeface="Montserrat ExtraBold" panose="00000900000000000000" pitchFamily="2" charset="0"/>
              </a:rPr>
              <a:t>today</a:t>
            </a:r>
            <a:endParaRPr lang="it-IT" dirty="0">
              <a:solidFill>
                <a:srgbClr val="0070C0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-18256" y="-20538"/>
            <a:ext cx="2790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70C0"/>
                </a:solidFill>
                <a:latin typeface="Montserrat" panose="00000500000000000000" pitchFamily="2" charset="0"/>
              </a:rPr>
              <a:t>The </a:t>
            </a:r>
            <a:r>
              <a:rPr lang="it-IT" sz="900" b="1" dirty="0" err="1">
                <a:solidFill>
                  <a:srgbClr val="0070C0"/>
                </a:solidFill>
                <a:latin typeface="Montserrat" panose="00000500000000000000" pitchFamily="2" charset="0"/>
              </a:rPr>
              <a:t>Strength</a:t>
            </a:r>
            <a:r>
              <a:rPr lang="it-IT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 of the Group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" t="23535" r="88426" b="56928"/>
          <a:stretch/>
        </p:blipFill>
        <p:spPr bwMode="auto">
          <a:xfrm>
            <a:off x="196685" y="817001"/>
            <a:ext cx="972130" cy="81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352573" y="817001"/>
            <a:ext cx="694292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Day in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day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out,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construction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sites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all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around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the world can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rely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on Mapei.</a:t>
            </a:r>
          </a:p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More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than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80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years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with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constant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aim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of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supplying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solution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 of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excellence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.</a:t>
            </a:r>
          </a:p>
          <a:p>
            <a:endParaRPr lang="it-IT" sz="1400" dirty="0">
              <a:solidFill>
                <a:schemeClr val="bg1">
                  <a:lumMod val="50000"/>
                </a:schemeClr>
              </a:solidFill>
              <a:latin typeface="Montserrat" panose="00000500000000000000" pitchFamily="50" charset="0"/>
            </a:endParaRPr>
          </a:p>
          <a:p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Mapei’s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leadership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is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based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on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their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unrivalled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 know-how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.</a:t>
            </a:r>
          </a:p>
          <a:p>
            <a:endParaRPr lang="it-IT" sz="1400" dirty="0">
              <a:solidFill>
                <a:schemeClr val="bg1">
                  <a:lumMod val="50000"/>
                </a:schemeClr>
              </a:solidFill>
              <a:latin typeface="Montserrat" panose="00000500000000000000" pitchFamily="50" charset="0"/>
            </a:endParaRPr>
          </a:p>
          <a:p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2.8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billion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euros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of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presumed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consolidated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turnover in 2019</a:t>
            </a:r>
          </a:p>
          <a:p>
            <a:endParaRPr lang="it-IT" sz="1400" dirty="0">
              <a:solidFill>
                <a:schemeClr val="bg1">
                  <a:lumMod val="50000"/>
                </a:schemeClr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694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3</a:t>
            </a:fld>
            <a:endParaRPr lang="it-IT"/>
          </a:p>
        </p:txBody>
      </p:sp>
      <p:cxnSp>
        <p:nvCxnSpPr>
          <p:cNvPr id="3" name="Connettore 1 2"/>
          <p:cNvCxnSpPr/>
          <p:nvPr/>
        </p:nvCxnSpPr>
        <p:spPr>
          <a:xfrm>
            <a:off x="-36512" y="184666"/>
            <a:ext cx="4104456" cy="0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0" y="184666"/>
            <a:ext cx="616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  <a:latin typeface="Montserrat ExtraBold" panose="00000900000000000000" pitchFamily="2" charset="0"/>
              </a:rPr>
              <a:t>Research &amp; Development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22863" r="90509" b="65269"/>
          <a:stretch/>
        </p:blipFill>
        <p:spPr bwMode="auto">
          <a:xfrm>
            <a:off x="303900" y="817001"/>
            <a:ext cx="807522" cy="64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1352573" y="817001"/>
            <a:ext cx="74911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31 R&amp;D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labs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all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over the world for a high speed market in the building world.</a:t>
            </a:r>
          </a:p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A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considerable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portion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of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Mapei’s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annual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turnover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is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channeled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into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investments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</a:p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for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research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&amp; Development. </a:t>
            </a:r>
          </a:p>
          <a:p>
            <a:endParaRPr lang="it-IT" sz="1400" dirty="0">
              <a:solidFill>
                <a:schemeClr val="bg1">
                  <a:lumMod val="50000"/>
                </a:schemeClr>
              </a:solidFill>
              <a:latin typeface="Montserrat" panose="00000500000000000000" pitchFamily="50" charset="0"/>
            </a:endParaRPr>
          </a:p>
          <a:p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Research and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innovation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are the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cornerstones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and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real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driving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force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behind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</a:p>
          <a:p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our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growth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.</a:t>
            </a:r>
          </a:p>
        </p:txBody>
      </p:sp>
      <p:pic>
        <p:nvPicPr>
          <p:cNvPr id="2051" name="Picture 3" descr="Z:\03_STABILIMENTI E SEDI MAPEI\ITALIA\LABORATORI MAPEI SPA\12-2012\r&amp;d Cafiero\Cafiero 2012\basse\_MG_54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0" t="33951" r="277" b="33680"/>
          <a:stretch/>
        </p:blipFill>
        <p:spPr bwMode="auto">
          <a:xfrm>
            <a:off x="-108520" y="2355726"/>
            <a:ext cx="9252520" cy="199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1DC660D-659B-4A41-806D-BF67603F2E6B}"/>
              </a:ext>
            </a:extLst>
          </p:cNvPr>
          <p:cNvSpPr txBox="1"/>
          <p:nvPr/>
        </p:nvSpPr>
        <p:spPr>
          <a:xfrm>
            <a:off x="-18256" y="-20538"/>
            <a:ext cx="2790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70C0"/>
                </a:solidFill>
                <a:latin typeface="Montserrat" panose="00000500000000000000" pitchFamily="2" charset="0"/>
              </a:rPr>
              <a:t>The </a:t>
            </a:r>
            <a:r>
              <a:rPr lang="it-IT" sz="900" b="1" dirty="0" err="1">
                <a:solidFill>
                  <a:srgbClr val="0070C0"/>
                </a:solidFill>
                <a:latin typeface="Montserrat" panose="00000500000000000000" pitchFamily="2" charset="0"/>
              </a:rPr>
              <a:t>Strength</a:t>
            </a:r>
            <a:r>
              <a:rPr lang="it-IT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 of the Group</a:t>
            </a:r>
          </a:p>
        </p:txBody>
      </p:sp>
    </p:spTree>
    <p:extLst>
      <p:ext uri="{BB962C8B-B14F-4D97-AF65-F5344CB8AC3E}">
        <p14:creationId xmlns:p14="http://schemas.microsoft.com/office/powerpoint/2010/main" val="1581687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camporad\Desktop\_DM_94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0" b="52206"/>
          <a:stretch/>
        </p:blipFill>
        <p:spPr bwMode="auto">
          <a:xfrm>
            <a:off x="-36512" y="2359149"/>
            <a:ext cx="9180512" cy="198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4</a:t>
            </a:fld>
            <a:endParaRPr lang="it-IT"/>
          </a:p>
        </p:txBody>
      </p:sp>
      <p:cxnSp>
        <p:nvCxnSpPr>
          <p:cNvPr id="3" name="Connettore 1 2"/>
          <p:cNvCxnSpPr/>
          <p:nvPr/>
        </p:nvCxnSpPr>
        <p:spPr>
          <a:xfrm>
            <a:off x="-36512" y="184666"/>
            <a:ext cx="4104456" cy="0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0" y="184666"/>
            <a:ext cx="616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  <a:latin typeface="Montserrat ExtraBold" panose="00000900000000000000" pitchFamily="2" charset="0"/>
              </a:rPr>
              <a:t>Production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18290" r="85577" b="60995"/>
          <a:stretch/>
        </p:blipFill>
        <p:spPr bwMode="auto">
          <a:xfrm>
            <a:off x="283798" y="817001"/>
            <a:ext cx="8477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1352573" y="817001"/>
            <a:ext cx="659507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More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than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 25.000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tons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of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products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shipped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every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day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.</a:t>
            </a:r>
          </a:p>
          <a:p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Our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production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system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is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powerful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,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efficient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,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flexible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 and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sustainable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.</a:t>
            </a:r>
            <a:endParaRPr lang="it-IT" sz="1400" b="1" dirty="0">
              <a:solidFill>
                <a:srgbClr val="0070C0"/>
              </a:solidFill>
              <a:latin typeface="Montserrat" panose="00000500000000000000" pitchFamily="50" charset="0"/>
            </a:endParaRPr>
          </a:p>
          <a:p>
            <a:endParaRPr lang="it-IT" sz="1400" b="1" dirty="0">
              <a:solidFill>
                <a:srgbClr val="0070C0"/>
              </a:solidFill>
              <a:latin typeface="Montserrat" panose="00000500000000000000" pitchFamily="50" charset="0"/>
            </a:endParaRPr>
          </a:p>
          <a:p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83 production plants worldwide 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to guarantee efficiency and to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satisfy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</a:p>
          <a:p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our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customer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needs</a:t>
            </a:r>
            <a:endParaRPr lang="it-IT" sz="1400" dirty="0">
              <a:solidFill>
                <a:schemeClr val="bg1">
                  <a:lumMod val="50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4DBD910-A632-485F-A08B-C19BA2F29FF6}"/>
              </a:ext>
            </a:extLst>
          </p:cNvPr>
          <p:cNvSpPr txBox="1"/>
          <p:nvPr/>
        </p:nvSpPr>
        <p:spPr>
          <a:xfrm>
            <a:off x="-18256" y="-20538"/>
            <a:ext cx="2790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70C0"/>
                </a:solidFill>
                <a:latin typeface="Montserrat" panose="00000500000000000000" pitchFamily="2" charset="0"/>
              </a:rPr>
              <a:t>The </a:t>
            </a:r>
            <a:r>
              <a:rPr lang="it-IT" sz="900" b="1" dirty="0" err="1">
                <a:solidFill>
                  <a:srgbClr val="0070C0"/>
                </a:solidFill>
                <a:latin typeface="Montserrat" panose="00000500000000000000" pitchFamily="2" charset="0"/>
              </a:rPr>
              <a:t>Strength</a:t>
            </a:r>
            <a:r>
              <a:rPr lang="it-IT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 of the Group</a:t>
            </a:r>
          </a:p>
        </p:txBody>
      </p:sp>
    </p:spTree>
    <p:extLst>
      <p:ext uri="{BB962C8B-B14F-4D97-AF65-F5344CB8AC3E}">
        <p14:creationId xmlns:p14="http://schemas.microsoft.com/office/powerpoint/2010/main" val="1581687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amporad\Desktop\Hu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5" b="21019"/>
          <a:stretch/>
        </p:blipFill>
        <p:spPr bwMode="auto">
          <a:xfrm>
            <a:off x="0" y="2359149"/>
            <a:ext cx="9144000" cy="198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" t="19989" r="93405" b="65091"/>
          <a:stretch/>
        </p:blipFill>
        <p:spPr bwMode="auto">
          <a:xfrm>
            <a:off x="179512" y="773484"/>
            <a:ext cx="899703" cy="79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5</a:t>
            </a:fld>
            <a:endParaRPr lang="it-IT"/>
          </a:p>
        </p:txBody>
      </p:sp>
      <p:cxnSp>
        <p:nvCxnSpPr>
          <p:cNvPr id="3" name="Connettore 1 2"/>
          <p:cNvCxnSpPr/>
          <p:nvPr/>
        </p:nvCxnSpPr>
        <p:spPr>
          <a:xfrm>
            <a:off x="-36512" y="184666"/>
            <a:ext cx="4104456" cy="0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0" y="184666"/>
            <a:ext cx="616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0070C0"/>
                </a:solidFill>
                <a:latin typeface="Montserrat ExtraBold" panose="00000900000000000000" pitchFamily="2" charset="0"/>
              </a:rPr>
              <a:t>Products</a:t>
            </a:r>
            <a:endParaRPr lang="it-IT" dirty="0">
              <a:solidFill>
                <a:srgbClr val="0070C0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187624" y="817001"/>
            <a:ext cx="787908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With more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than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66.000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customers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, 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we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supply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a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huge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range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of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products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.</a:t>
            </a:r>
          </a:p>
          <a:p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We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have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more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than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 5.500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such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as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sealants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,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adhesives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,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admixtures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, special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mortars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.</a:t>
            </a:r>
          </a:p>
          <a:p>
            <a:endParaRPr lang="it-IT" sz="1400" dirty="0">
              <a:solidFill>
                <a:schemeClr val="bg1">
                  <a:lumMod val="50000"/>
                </a:schemeClr>
              </a:solidFill>
              <a:latin typeface="Montserrat" panose="00000500000000000000" pitchFamily="50" charset="0"/>
            </a:endParaRPr>
          </a:p>
          <a:p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20 Product Lines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that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can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offer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solutions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with no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equal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for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every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kind of construction </a:t>
            </a:r>
          </a:p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site, from major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projects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to private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houses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B95C0E6-5750-47B1-AF0E-CD59C042F57D}"/>
              </a:ext>
            </a:extLst>
          </p:cNvPr>
          <p:cNvSpPr txBox="1"/>
          <p:nvPr/>
        </p:nvSpPr>
        <p:spPr>
          <a:xfrm>
            <a:off x="-18256" y="-20538"/>
            <a:ext cx="2790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70C0"/>
                </a:solidFill>
                <a:latin typeface="Montserrat" panose="00000500000000000000" pitchFamily="2" charset="0"/>
              </a:rPr>
              <a:t>The </a:t>
            </a:r>
            <a:r>
              <a:rPr lang="it-IT" sz="900" b="1" dirty="0" err="1">
                <a:solidFill>
                  <a:srgbClr val="0070C0"/>
                </a:solidFill>
                <a:latin typeface="Montserrat" panose="00000500000000000000" pitchFamily="2" charset="0"/>
              </a:rPr>
              <a:t>Strength</a:t>
            </a:r>
            <a:r>
              <a:rPr lang="it-IT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 of the Group</a:t>
            </a:r>
          </a:p>
        </p:txBody>
      </p:sp>
    </p:spTree>
    <p:extLst>
      <p:ext uri="{BB962C8B-B14F-4D97-AF65-F5344CB8AC3E}">
        <p14:creationId xmlns:p14="http://schemas.microsoft.com/office/powerpoint/2010/main" val="1581687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6</a:t>
            </a:fld>
            <a:endParaRPr lang="it-IT"/>
          </a:p>
        </p:txBody>
      </p:sp>
      <p:cxnSp>
        <p:nvCxnSpPr>
          <p:cNvPr id="3" name="Connettore 1 2"/>
          <p:cNvCxnSpPr/>
          <p:nvPr/>
        </p:nvCxnSpPr>
        <p:spPr>
          <a:xfrm>
            <a:off x="-36512" y="184666"/>
            <a:ext cx="4104456" cy="0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0" y="184666"/>
            <a:ext cx="616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0070C0"/>
                </a:solidFill>
                <a:latin typeface="Montserrat ExtraBold" panose="00000900000000000000" pitchFamily="2" charset="0"/>
              </a:rPr>
              <a:t>Our</a:t>
            </a:r>
            <a:r>
              <a:rPr lang="it-IT" dirty="0">
                <a:solidFill>
                  <a:srgbClr val="0070C0"/>
                </a:solidFill>
                <a:latin typeface="Montserrat ExtraBold" panose="00000900000000000000" pitchFamily="2" charset="0"/>
              </a:rPr>
              <a:t> product Lines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18A7029-B2F3-44D4-8816-01A96AEC12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5" b="2693"/>
          <a:stretch/>
        </p:blipFill>
        <p:spPr>
          <a:xfrm>
            <a:off x="160164" y="553997"/>
            <a:ext cx="8743371" cy="458950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C33CFC3-B073-4CC6-83F8-978775E3328D}"/>
              </a:ext>
            </a:extLst>
          </p:cNvPr>
          <p:cNvSpPr txBox="1"/>
          <p:nvPr/>
        </p:nvSpPr>
        <p:spPr>
          <a:xfrm>
            <a:off x="-18256" y="-20538"/>
            <a:ext cx="2790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70C0"/>
                </a:solidFill>
                <a:latin typeface="Montserrat" panose="00000500000000000000" pitchFamily="2" charset="0"/>
              </a:rPr>
              <a:t>The </a:t>
            </a:r>
            <a:r>
              <a:rPr lang="it-IT" sz="900" b="1" dirty="0" err="1">
                <a:solidFill>
                  <a:srgbClr val="0070C0"/>
                </a:solidFill>
                <a:latin typeface="Montserrat" panose="00000500000000000000" pitchFamily="2" charset="0"/>
              </a:rPr>
              <a:t>Strength</a:t>
            </a:r>
            <a:r>
              <a:rPr lang="it-IT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 of the Group</a:t>
            </a:r>
          </a:p>
        </p:txBody>
      </p:sp>
    </p:spTree>
    <p:extLst>
      <p:ext uri="{BB962C8B-B14F-4D97-AF65-F5344CB8AC3E}">
        <p14:creationId xmlns:p14="http://schemas.microsoft.com/office/powerpoint/2010/main" val="3407554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camporad\Desktop\Citylife-09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73" b="10422"/>
          <a:stretch/>
        </p:blipFill>
        <p:spPr bwMode="auto">
          <a:xfrm>
            <a:off x="1" y="2359149"/>
            <a:ext cx="9143999" cy="198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7</a:t>
            </a:fld>
            <a:endParaRPr lang="it-IT"/>
          </a:p>
        </p:txBody>
      </p:sp>
      <p:cxnSp>
        <p:nvCxnSpPr>
          <p:cNvPr id="3" name="Connettore 1 2"/>
          <p:cNvCxnSpPr/>
          <p:nvPr/>
        </p:nvCxnSpPr>
        <p:spPr>
          <a:xfrm>
            <a:off x="-36512" y="184666"/>
            <a:ext cx="4104456" cy="0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0" y="184666"/>
            <a:ext cx="616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0070C0"/>
                </a:solidFill>
                <a:latin typeface="Montserrat ExtraBold" panose="00000900000000000000" pitchFamily="2" charset="0"/>
              </a:rPr>
              <a:t>Counselling</a:t>
            </a:r>
            <a:r>
              <a:rPr lang="it-IT" dirty="0">
                <a:solidFill>
                  <a:srgbClr val="0070C0"/>
                </a:solidFill>
                <a:latin typeface="Montserrat ExtraBold" panose="00000900000000000000" pitchFamily="2" charset="0"/>
              </a:rPr>
              <a:t> and </a:t>
            </a:r>
            <a:r>
              <a:rPr lang="it-IT" dirty="0" err="1">
                <a:solidFill>
                  <a:srgbClr val="0070C0"/>
                </a:solidFill>
                <a:latin typeface="Montserrat ExtraBold" panose="00000900000000000000" pitchFamily="2" charset="0"/>
              </a:rPr>
              <a:t>technical</a:t>
            </a:r>
            <a:r>
              <a:rPr lang="it-IT" dirty="0">
                <a:solidFill>
                  <a:srgbClr val="0070C0"/>
                </a:solidFill>
                <a:latin typeface="Montserrat ExtraBold" panose="00000900000000000000" pitchFamily="2" charset="0"/>
              </a:rPr>
              <a:t> </a:t>
            </a:r>
            <a:r>
              <a:rPr lang="it-IT" dirty="0" err="1">
                <a:solidFill>
                  <a:srgbClr val="0070C0"/>
                </a:solidFill>
                <a:latin typeface="Montserrat ExtraBold" panose="00000900000000000000" pitchFamily="2" charset="0"/>
              </a:rPr>
              <a:t>services</a:t>
            </a:r>
            <a:endParaRPr lang="it-IT" dirty="0">
              <a:solidFill>
                <a:srgbClr val="0070C0"/>
              </a:solidFill>
              <a:latin typeface="Montserrat ExtraBold" panose="00000900000000000000" pitchFamily="2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t="19301" r="86907" b="62069"/>
          <a:stretch/>
        </p:blipFill>
        <p:spPr bwMode="auto">
          <a:xfrm>
            <a:off x="251520" y="774793"/>
            <a:ext cx="9048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1352573" y="817001"/>
            <a:ext cx="6555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More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than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 1.000 new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formulates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every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year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to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get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durable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results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and</a:t>
            </a:r>
          </a:p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to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satisfy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the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needs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of designers,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architecs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, dealers and end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users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.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E378829-AAA1-46BF-BB29-96E04E051A6A}"/>
              </a:ext>
            </a:extLst>
          </p:cNvPr>
          <p:cNvSpPr txBox="1"/>
          <p:nvPr/>
        </p:nvSpPr>
        <p:spPr>
          <a:xfrm>
            <a:off x="-18256" y="-20538"/>
            <a:ext cx="2790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70C0"/>
                </a:solidFill>
                <a:latin typeface="Montserrat" panose="00000500000000000000" pitchFamily="2" charset="0"/>
              </a:rPr>
              <a:t>The </a:t>
            </a:r>
            <a:r>
              <a:rPr lang="it-IT" sz="900" b="1" dirty="0" err="1">
                <a:solidFill>
                  <a:srgbClr val="0070C0"/>
                </a:solidFill>
                <a:latin typeface="Montserrat" panose="00000500000000000000" pitchFamily="2" charset="0"/>
              </a:rPr>
              <a:t>Strength</a:t>
            </a:r>
            <a:r>
              <a:rPr lang="it-IT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 of the Group</a:t>
            </a:r>
          </a:p>
        </p:txBody>
      </p:sp>
    </p:spTree>
    <p:extLst>
      <p:ext uri="{BB962C8B-B14F-4D97-AF65-F5344CB8AC3E}">
        <p14:creationId xmlns:p14="http://schemas.microsoft.com/office/powerpoint/2010/main" val="1581687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" t="21837" r="93341" b="62912"/>
          <a:stretch/>
        </p:blipFill>
        <p:spPr bwMode="auto">
          <a:xfrm>
            <a:off x="179512" y="659510"/>
            <a:ext cx="895350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8</a:t>
            </a:fld>
            <a:endParaRPr lang="it-IT"/>
          </a:p>
        </p:txBody>
      </p:sp>
      <p:cxnSp>
        <p:nvCxnSpPr>
          <p:cNvPr id="3" name="Connettore 1 2"/>
          <p:cNvCxnSpPr/>
          <p:nvPr/>
        </p:nvCxnSpPr>
        <p:spPr>
          <a:xfrm>
            <a:off x="-36512" y="184666"/>
            <a:ext cx="4104456" cy="0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0" y="184666"/>
            <a:ext cx="616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  <a:latin typeface="Montserrat ExtraBold" panose="00000900000000000000" pitchFamily="2" charset="0"/>
              </a:rPr>
              <a:t>Sustainability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352573" y="817001"/>
            <a:ext cx="708078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More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than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 50.000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tons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 di CO</a:t>
            </a:r>
            <a:r>
              <a:rPr lang="it-IT" sz="1400" b="1" baseline="-25000" dirty="0">
                <a:solidFill>
                  <a:srgbClr val="0070C0"/>
                </a:solidFill>
                <a:latin typeface="Montserrat" panose="00000500000000000000" pitchFamily="50" charset="0"/>
              </a:rPr>
              <a:t>2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 offset. 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Experience,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research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and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innovation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</a:p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to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build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a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sustainable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future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together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.</a:t>
            </a:r>
          </a:p>
          <a:p>
            <a:endParaRPr lang="it-IT" sz="1400" dirty="0">
              <a:solidFill>
                <a:schemeClr val="bg1">
                  <a:lumMod val="50000"/>
                </a:schemeClr>
              </a:solidFill>
              <a:latin typeface="Montserrat" panose="00000500000000000000" pitchFamily="50" charset="0"/>
            </a:endParaRPr>
          </a:p>
          <a:p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Our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worldwide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references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are the best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proof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that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show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our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solutions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are </a:t>
            </a:r>
          </a:p>
          <a:p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durable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and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sustainable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keeping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innovative and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technologycal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features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.</a:t>
            </a:r>
          </a:p>
        </p:txBody>
      </p:sp>
      <p:pic>
        <p:nvPicPr>
          <p:cNvPr id="3074" name="Picture 2" descr="C:\Users\acamporad\Desktop\gradsingapore_Banner_Mapletree_20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0" r="11427"/>
          <a:stretch/>
        </p:blipFill>
        <p:spPr bwMode="auto">
          <a:xfrm>
            <a:off x="457486" y="2359150"/>
            <a:ext cx="2818370" cy="115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camporad\Desktop\mbs_1920x5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9" r="5205"/>
          <a:stretch/>
        </p:blipFill>
        <p:spPr bwMode="auto">
          <a:xfrm>
            <a:off x="457485" y="3532185"/>
            <a:ext cx="2818371" cy="98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camporad\Desktop\Hadid-gardens_phFanelli-750x40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59150"/>
            <a:ext cx="2592288" cy="115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camporad\Desktop\porta-nuova-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9"/>
          <a:stretch/>
        </p:blipFill>
        <p:spPr bwMode="auto">
          <a:xfrm>
            <a:off x="6012160" y="3532186"/>
            <a:ext cx="2592288" cy="98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camporad\Desktop\siemens_crystal10waagnerbiro_trevorpalin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" b="23679"/>
          <a:stretch/>
        </p:blipFill>
        <p:spPr bwMode="auto">
          <a:xfrm>
            <a:off x="6012161" y="2357118"/>
            <a:ext cx="2592287" cy="115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camporad\Desktop\521d8d78-eacb-4591-af3f-11f058fe630a.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8"/>
          <a:stretch/>
        </p:blipFill>
        <p:spPr bwMode="auto">
          <a:xfrm>
            <a:off x="3347864" y="3532187"/>
            <a:ext cx="2592288" cy="983780"/>
          </a:xfrm>
          <a:prstGeom prst="rect">
            <a:avLst/>
          </a:prstGeom>
          <a:solidFill>
            <a:schemeClr val="bg1">
              <a:alpha val="80000"/>
            </a:schemeClr>
          </a:solidFill>
          <a:extLst/>
        </p:spPr>
      </p:pic>
      <p:sp>
        <p:nvSpPr>
          <p:cNvPr id="13" name="CasellaDiTesto 12"/>
          <p:cNvSpPr txBox="1"/>
          <p:nvPr/>
        </p:nvSpPr>
        <p:spPr>
          <a:xfrm>
            <a:off x="452480" y="2359150"/>
            <a:ext cx="1548822" cy="2308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900" dirty="0" err="1">
                <a:solidFill>
                  <a:srgbClr val="0070C0"/>
                </a:solidFill>
                <a:latin typeface="Montserrat ExtraBold" panose="00000900000000000000" pitchFamily="2" charset="0"/>
              </a:rPr>
              <a:t>Mapletree</a:t>
            </a:r>
            <a:r>
              <a:rPr lang="it-IT" sz="900" dirty="0">
                <a:solidFill>
                  <a:srgbClr val="0070C0"/>
                </a:solidFill>
                <a:latin typeface="Montserrat ExtraBold" panose="00000900000000000000" pitchFamily="2" charset="0"/>
              </a:rPr>
              <a:t> - Singapore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461769" y="3526286"/>
            <a:ext cx="1614545" cy="2308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900">
                <a:solidFill>
                  <a:srgbClr val="0070C0"/>
                </a:solidFill>
                <a:latin typeface="Montserrat ExtraBold" panose="00000900000000000000" pitchFamily="2" charset="0"/>
              </a:defRPr>
            </a:lvl1pPr>
          </a:lstStyle>
          <a:p>
            <a:r>
              <a:rPr lang="it-IT" dirty="0"/>
              <a:t>Marina </a:t>
            </a:r>
            <a:r>
              <a:rPr lang="it-IT" dirty="0" err="1"/>
              <a:t>Bay</a:t>
            </a:r>
            <a:r>
              <a:rPr lang="it-IT" dirty="0"/>
              <a:t> - Singapore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3347864" y="2357118"/>
            <a:ext cx="1040670" cy="2308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900">
                <a:solidFill>
                  <a:srgbClr val="0070C0"/>
                </a:solidFill>
                <a:latin typeface="Montserrat ExtraBold" panose="00000900000000000000" pitchFamily="2" charset="0"/>
              </a:defRPr>
            </a:lvl1pPr>
          </a:lstStyle>
          <a:p>
            <a:r>
              <a:rPr lang="it-IT" dirty="0" err="1"/>
              <a:t>CityLife</a:t>
            </a:r>
            <a:r>
              <a:rPr lang="it-IT" dirty="0"/>
              <a:t> - Italy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6012160" y="2359150"/>
            <a:ext cx="997389" cy="2308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900">
                <a:solidFill>
                  <a:srgbClr val="0070C0"/>
                </a:solidFill>
                <a:latin typeface="Montserrat ExtraBold" panose="00000900000000000000" pitchFamily="2" charset="0"/>
              </a:defRPr>
            </a:lvl1pPr>
          </a:lstStyle>
          <a:p>
            <a:r>
              <a:rPr lang="it-IT" dirty="0"/>
              <a:t>Siemens - UK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6012160" y="3516037"/>
            <a:ext cx="1332416" cy="2308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900">
                <a:solidFill>
                  <a:srgbClr val="0070C0"/>
                </a:solidFill>
                <a:latin typeface="Montserrat ExtraBold" panose="00000900000000000000" pitchFamily="2" charset="0"/>
              </a:defRPr>
            </a:lvl1pPr>
          </a:lstStyle>
          <a:p>
            <a:r>
              <a:rPr lang="it-IT" dirty="0"/>
              <a:t>Porta Nuova - Italy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3349875" y="3512133"/>
            <a:ext cx="1511952" cy="2308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900">
                <a:solidFill>
                  <a:srgbClr val="0070C0"/>
                </a:solidFill>
                <a:latin typeface="Montserrat ExtraBold" panose="00000900000000000000" pitchFamily="2" charset="0"/>
              </a:defRPr>
            </a:lvl1pPr>
          </a:lstStyle>
          <a:p>
            <a:r>
              <a:rPr lang="it-IT" dirty="0" err="1"/>
              <a:t>Skansea</a:t>
            </a:r>
            <a:r>
              <a:rPr lang="it-IT" dirty="0"/>
              <a:t> HQ - </a:t>
            </a:r>
            <a:r>
              <a:rPr lang="it-IT" dirty="0" err="1"/>
              <a:t>Norway</a:t>
            </a:r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E6EDA3E-A3FF-4D68-A1AB-8085FBD30181}"/>
              </a:ext>
            </a:extLst>
          </p:cNvPr>
          <p:cNvSpPr txBox="1"/>
          <p:nvPr/>
        </p:nvSpPr>
        <p:spPr>
          <a:xfrm>
            <a:off x="-18256" y="-20538"/>
            <a:ext cx="2790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70C0"/>
                </a:solidFill>
                <a:latin typeface="Montserrat" panose="00000500000000000000" pitchFamily="2" charset="0"/>
              </a:rPr>
              <a:t>The </a:t>
            </a:r>
            <a:r>
              <a:rPr lang="it-IT" sz="900" b="1" dirty="0" err="1">
                <a:solidFill>
                  <a:srgbClr val="0070C0"/>
                </a:solidFill>
                <a:latin typeface="Montserrat" panose="00000500000000000000" pitchFamily="2" charset="0"/>
              </a:rPr>
              <a:t>Strength</a:t>
            </a:r>
            <a:r>
              <a:rPr lang="it-IT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 of the Group</a:t>
            </a:r>
          </a:p>
        </p:txBody>
      </p:sp>
    </p:spTree>
    <p:extLst>
      <p:ext uri="{BB962C8B-B14F-4D97-AF65-F5344CB8AC3E}">
        <p14:creationId xmlns:p14="http://schemas.microsoft.com/office/powerpoint/2010/main" val="1581687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camporad\Desktop\151013_67C14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82"/>
          <a:stretch/>
        </p:blipFill>
        <p:spPr bwMode="auto">
          <a:xfrm>
            <a:off x="-18257" y="2359149"/>
            <a:ext cx="9162257" cy="198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t="23014" r="91233" b="63319"/>
          <a:stretch/>
        </p:blipFill>
        <p:spPr bwMode="auto">
          <a:xfrm>
            <a:off x="179512" y="629556"/>
            <a:ext cx="887542" cy="89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9</a:t>
            </a:fld>
            <a:endParaRPr lang="it-IT"/>
          </a:p>
        </p:txBody>
      </p:sp>
      <p:cxnSp>
        <p:nvCxnSpPr>
          <p:cNvPr id="3" name="Connettore 1 2"/>
          <p:cNvCxnSpPr/>
          <p:nvPr/>
        </p:nvCxnSpPr>
        <p:spPr>
          <a:xfrm>
            <a:off x="-36512" y="184666"/>
            <a:ext cx="4104456" cy="0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0" y="184666"/>
            <a:ext cx="616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  <a:latin typeface="Montserrat ExtraBold" panose="00000900000000000000" pitchFamily="2" charset="0"/>
              </a:rPr>
              <a:t>Training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352573" y="817001"/>
            <a:ext cx="698941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More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than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 161.000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professionals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 from the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sector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 </a:t>
            </a:r>
            <a:r>
              <a:rPr lang="it-IT" sz="1400" b="1" dirty="0" err="1">
                <a:solidFill>
                  <a:srgbClr val="0070C0"/>
                </a:solidFill>
                <a:latin typeface="Montserrat" panose="00000500000000000000" pitchFamily="50" charset="0"/>
              </a:rPr>
              <a:t>involved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.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We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implement</a:t>
            </a:r>
            <a:endParaRPr lang="it-IT" sz="1400" dirty="0">
              <a:solidFill>
                <a:schemeClr val="bg1">
                  <a:lumMod val="50000"/>
                </a:schemeClr>
              </a:solidFill>
              <a:latin typeface="Montserrat" panose="00000500000000000000" pitchFamily="50" charset="0"/>
            </a:endParaRPr>
          </a:p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the best training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methods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and the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results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prove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us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right.</a:t>
            </a:r>
          </a:p>
          <a:p>
            <a:endParaRPr lang="it-IT" sz="1400" dirty="0">
              <a:solidFill>
                <a:schemeClr val="bg1">
                  <a:lumMod val="50000"/>
                </a:schemeClr>
              </a:solidFill>
              <a:latin typeface="Montserrat" panose="00000500000000000000" pitchFamily="50" charset="0"/>
            </a:endParaRPr>
          </a:p>
          <a:p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Through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b="1" dirty="0">
                <a:solidFill>
                  <a:srgbClr val="0070C0"/>
                </a:solidFill>
                <a:latin typeface="Montserrat" panose="00000500000000000000" pitchFamily="50" charset="0"/>
              </a:rPr>
              <a:t>Mapei Academy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we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promote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refresher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courses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and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installation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</a:p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workshops to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perfect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the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application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techniques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for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our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products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44C9258-BAD2-4FD3-B6B7-4DEBD0A1731E}"/>
              </a:ext>
            </a:extLst>
          </p:cNvPr>
          <p:cNvSpPr txBox="1"/>
          <p:nvPr/>
        </p:nvSpPr>
        <p:spPr>
          <a:xfrm>
            <a:off x="-18256" y="-20538"/>
            <a:ext cx="2790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70C0"/>
                </a:solidFill>
                <a:latin typeface="Montserrat" panose="00000500000000000000" pitchFamily="2" charset="0"/>
              </a:rPr>
              <a:t>The </a:t>
            </a:r>
            <a:r>
              <a:rPr lang="it-IT" sz="900" b="1" dirty="0" err="1">
                <a:solidFill>
                  <a:srgbClr val="0070C0"/>
                </a:solidFill>
                <a:latin typeface="Montserrat" panose="00000500000000000000" pitchFamily="2" charset="0"/>
              </a:rPr>
              <a:t>Strength</a:t>
            </a:r>
            <a:r>
              <a:rPr lang="it-IT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 of the Group</a:t>
            </a:r>
          </a:p>
        </p:txBody>
      </p:sp>
    </p:spTree>
    <p:extLst>
      <p:ext uri="{BB962C8B-B14F-4D97-AF65-F5344CB8AC3E}">
        <p14:creationId xmlns:p14="http://schemas.microsoft.com/office/powerpoint/2010/main" val="15816873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444</Words>
  <Application>Microsoft Office PowerPoint</Application>
  <PresentationFormat>Presentazione su schermo (16:9)</PresentationFormat>
  <Paragraphs>82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8" baseType="lpstr">
      <vt:lpstr>Arial</vt:lpstr>
      <vt:lpstr>Montserrat Medium</vt:lpstr>
      <vt:lpstr>Calibri</vt:lpstr>
      <vt:lpstr>Montserrat Light</vt:lpstr>
      <vt:lpstr>Montserrat ExtraBold</vt:lpstr>
      <vt:lpstr>Montserrat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Acampora Davide</dc:creator>
  <cp:lastModifiedBy>Davide Acampora</cp:lastModifiedBy>
  <cp:revision>195</cp:revision>
  <cp:lastPrinted>2018-01-18T16:22:39Z</cp:lastPrinted>
  <dcterms:created xsi:type="dcterms:W3CDTF">2016-01-25T10:51:39Z</dcterms:created>
  <dcterms:modified xsi:type="dcterms:W3CDTF">2020-03-06T15:44:45Z</dcterms:modified>
</cp:coreProperties>
</file>